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65" r:id="rId3"/>
    <p:sldId id="291" r:id="rId4"/>
    <p:sldId id="295" r:id="rId5"/>
    <p:sldId id="296" r:id="rId6"/>
    <p:sldId id="285" r:id="rId7"/>
    <p:sldId id="287" r:id="rId8"/>
    <p:sldId id="271" r:id="rId9"/>
    <p:sldId id="286" r:id="rId10"/>
    <p:sldId id="288" r:id="rId11"/>
    <p:sldId id="289" r:id="rId12"/>
    <p:sldId id="290" r:id="rId13"/>
    <p:sldId id="283" r:id="rId14"/>
    <p:sldId id="284" r:id="rId15"/>
    <p:sldId id="292" r:id="rId16"/>
    <p:sldId id="294" r:id="rId17"/>
    <p:sldId id="264" r:id="rId18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0"/>
      <p:bold r:id="rId21"/>
    </p:embeddedFont>
    <p:embeddedFont>
      <p:font typeface="여기어때 잘난체" panose="020B0600000101010101" pitchFamily="50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FFCD"/>
    <a:srgbClr val="FFE6CD"/>
    <a:srgbClr val="FFDCB9"/>
    <a:srgbClr val="C4D4E2"/>
    <a:srgbClr val="FFD5D5"/>
    <a:srgbClr val="262626"/>
    <a:srgbClr val="404040"/>
    <a:srgbClr val="FFFFFF"/>
    <a:srgbClr val="47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33" autoAdjust="0"/>
  </p:normalViewPr>
  <p:slideViewPr>
    <p:cSldViewPr showGuides="1">
      <p:cViewPr varScale="1">
        <p:scale>
          <a:sx n="63" d="100"/>
          <a:sy n="63" d="100"/>
        </p:scale>
        <p:origin x="38" y="8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-3786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990311-0366-4959-B69A-64B45A1E4092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1E62A-9020-4AF1-B93C-3E57A2DE57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961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84606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3233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52466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456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6094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182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9871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145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147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449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429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860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9595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393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860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21E62A-9020-4AF1-B93C-3E57A2DE575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890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1E3E5"/>
              </a:solidFill>
            </a:endParaRPr>
          </a:p>
        </p:txBody>
      </p:sp>
      <p:sp>
        <p:nvSpPr>
          <p:cNvPr id="8" name="순서도: 수동 입력 7"/>
          <p:cNvSpPr/>
          <p:nvPr userDrawn="1"/>
        </p:nvSpPr>
        <p:spPr>
          <a:xfrm>
            <a:off x="0" y="2276872"/>
            <a:ext cx="9144000" cy="4581128"/>
          </a:xfrm>
          <a:prstGeom prst="flowChartManualInput">
            <a:avLst/>
          </a:prstGeom>
          <a:solidFill>
            <a:srgbClr val="FFE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/>
          <p:cNvGrpSpPr/>
          <p:nvPr userDrawn="1"/>
        </p:nvGrpSpPr>
        <p:grpSpPr>
          <a:xfrm>
            <a:off x="2803612" y="1679711"/>
            <a:ext cx="3536776" cy="3498577"/>
            <a:chOff x="2879812" y="1454885"/>
            <a:chExt cx="3536776" cy="3498577"/>
          </a:xfrm>
        </p:grpSpPr>
        <p:sp>
          <p:nvSpPr>
            <p:cNvPr id="10" name="타원 9"/>
            <p:cNvSpPr/>
            <p:nvPr/>
          </p:nvSpPr>
          <p:spPr>
            <a:xfrm>
              <a:off x="2879812" y="1454885"/>
              <a:ext cx="3384376" cy="3384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3032212" y="1569086"/>
              <a:ext cx="3384376" cy="3384376"/>
            </a:xfrm>
            <a:prstGeom prst="ellipse">
              <a:avLst/>
            </a:prstGeom>
            <a:noFill/>
            <a:ln>
              <a:solidFill>
                <a:srgbClr val="FFD5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자유형 11"/>
          <p:cNvSpPr/>
          <p:nvPr userDrawn="1"/>
        </p:nvSpPr>
        <p:spPr>
          <a:xfrm>
            <a:off x="564777" y="4886636"/>
            <a:ext cx="1990999" cy="1415552"/>
          </a:xfrm>
          <a:custGeom>
            <a:avLst/>
            <a:gdLst>
              <a:gd name="connsiteX0" fmla="*/ 0 w 3818965"/>
              <a:gd name="connsiteY0" fmla="*/ 0 h 2008094"/>
              <a:gd name="connsiteX1" fmla="*/ 0 w 3818965"/>
              <a:gd name="connsiteY1" fmla="*/ 2008094 h 2008094"/>
              <a:gd name="connsiteX2" fmla="*/ 3818965 w 3818965"/>
              <a:gd name="connsiteY2" fmla="*/ 2008094 h 2008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8965" h="2008094">
                <a:moveTo>
                  <a:pt x="0" y="0"/>
                </a:moveTo>
                <a:lnTo>
                  <a:pt x="0" y="2008094"/>
                </a:lnTo>
                <a:lnTo>
                  <a:pt x="3818965" y="2008094"/>
                </a:lnTo>
              </a:path>
            </a:pathLst>
          </a:custGeom>
          <a:ln w="1905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 userDrawn="1"/>
        </p:nvSpPr>
        <p:spPr>
          <a:xfrm rot="10800000">
            <a:off x="6516216" y="548680"/>
            <a:ext cx="1990999" cy="1415552"/>
          </a:xfrm>
          <a:custGeom>
            <a:avLst/>
            <a:gdLst>
              <a:gd name="connsiteX0" fmla="*/ 0 w 3818965"/>
              <a:gd name="connsiteY0" fmla="*/ 0 h 2008094"/>
              <a:gd name="connsiteX1" fmla="*/ 0 w 3818965"/>
              <a:gd name="connsiteY1" fmla="*/ 2008094 h 2008094"/>
              <a:gd name="connsiteX2" fmla="*/ 3818965 w 3818965"/>
              <a:gd name="connsiteY2" fmla="*/ 2008094 h 2008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18965" h="2008094">
                <a:moveTo>
                  <a:pt x="0" y="0"/>
                </a:moveTo>
                <a:lnTo>
                  <a:pt x="0" y="2008094"/>
                </a:lnTo>
                <a:lnTo>
                  <a:pt x="3818965" y="2008094"/>
                </a:lnTo>
              </a:path>
            </a:pathLst>
          </a:custGeom>
          <a:ln w="19050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/>
          <p:cNvCxnSpPr/>
          <p:nvPr userDrawn="1"/>
        </p:nvCxnSpPr>
        <p:spPr>
          <a:xfrm>
            <a:off x="7919748" y="6237312"/>
            <a:ext cx="680939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26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975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389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797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1E3E5"/>
              </a:solidFill>
            </a:endParaRPr>
          </a:p>
        </p:txBody>
      </p:sp>
      <p:sp>
        <p:nvSpPr>
          <p:cNvPr id="11" name="순서도: 수동 입력 10"/>
          <p:cNvSpPr/>
          <p:nvPr userDrawn="1"/>
        </p:nvSpPr>
        <p:spPr>
          <a:xfrm>
            <a:off x="0" y="2276872"/>
            <a:ext cx="9144000" cy="4581128"/>
          </a:xfrm>
          <a:prstGeom prst="flowChartManualInput">
            <a:avLst/>
          </a:prstGeom>
          <a:solidFill>
            <a:srgbClr val="FFE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359532" y="330573"/>
            <a:ext cx="8424936" cy="61968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solidFill>
              <a:srgbClr val="FFDC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/>
          <p:cNvCxnSpPr/>
          <p:nvPr userDrawn="1"/>
        </p:nvCxnSpPr>
        <p:spPr>
          <a:xfrm>
            <a:off x="809582" y="1196752"/>
            <a:ext cx="7524836" cy="0"/>
          </a:xfrm>
          <a:prstGeom prst="line">
            <a:avLst/>
          </a:prstGeom>
          <a:ln w="19050">
            <a:solidFill>
              <a:srgbClr val="FFE6CD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 userDrawn="1"/>
        </p:nvGrpSpPr>
        <p:grpSpPr>
          <a:xfrm>
            <a:off x="741268" y="980728"/>
            <a:ext cx="419439" cy="390748"/>
            <a:chOff x="2879812" y="1182601"/>
            <a:chExt cx="3925161" cy="3656660"/>
          </a:xfrm>
        </p:grpSpPr>
        <p:sp>
          <p:nvSpPr>
            <p:cNvPr id="23" name="타원 22"/>
            <p:cNvSpPr/>
            <p:nvPr/>
          </p:nvSpPr>
          <p:spPr>
            <a:xfrm>
              <a:off x="2879812" y="1454885"/>
              <a:ext cx="3384376" cy="3384376"/>
            </a:xfrm>
            <a:prstGeom prst="ellipse">
              <a:avLst/>
            </a:prstGeom>
            <a:solidFill>
              <a:srgbClr val="FFE6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3420599" y="1182601"/>
              <a:ext cx="3384374" cy="3384367"/>
            </a:xfrm>
            <a:prstGeom prst="ellipse">
              <a:avLst/>
            </a:prstGeom>
            <a:noFill/>
            <a:ln w="12700">
              <a:solidFill>
                <a:srgbClr val="FFD5D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950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D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C1E3E5"/>
              </a:solidFill>
            </a:endParaRPr>
          </a:p>
        </p:txBody>
      </p:sp>
      <p:sp>
        <p:nvSpPr>
          <p:cNvPr id="18" name="순서도: 수동 입력 17"/>
          <p:cNvSpPr/>
          <p:nvPr userDrawn="1"/>
        </p:nvSpPr>
        <p:spPr>
          <a:xfrm>
            <a:off x="0" y="2276872"/>
            <a:ext cx="9144000" cy="4581128"/>
          </a:xfrm>
          <a:prstGeom prst="flowChartManualInput">
            <a:avLst/>
          </a:prstGeom>
          <a:solidFill>
            <a:srgbClr val="FFE6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 userDrawn="1"/>
        </p:nvSpPr>
        <p:spPr>
          <a:xfrm>
            <a:off x="1817694" y="2574572"/>
            <a:ext cx="5508612" cy="79208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solidFill>
              <a:srgbClr val="FFDC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481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4615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10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333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4D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순서도: 수동 입력 7"/>
          <p:cNvSpPr/>
          <p:nvPr userDrawn="1"/>
        </p:nvSpPr>
        <p:spPr>
          <a:xfrm>
            <a:off x="0" y="2276872"/>
            <a:ext cx="9144000" cy="4581128"/>
          </a:xfrm>
          <a:prstGeom prst="flowChartManualInput">
            <a:avLst/>
          </a:prstGeom>
          <a:solidFill>
            <a:srgbClr val="C1E3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 userDrawn="1"/>
        </p:nvSpPr>
        <p:spPr>
          <a:xfrm>
            <a:off x="359532" y="330573"/>
            <a:ext cx="8424936" cy="619685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>
            <a:solidFill>
              <a:srgbClr val="E0E8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56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214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45033-E309-4E9B-9A2E-8F7F06767637}" type="datetimeFigureOut">
              <a:rPr lang="ko-KR" altLang="en-US" smtClean="0"/>
              <a:t>2022-05-03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A9D8F-AA39-41D4-91D0-34121ED23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501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4CA89-4D2A-4E2C-8485-DBDEEC6A665B}"/>
              </a:ext>
            </a:extLst>
          </p:cNvPr>
          <p:cNvSpPr txBox="1"/>
          <p:nvPr/>
        </p:nvSpPr>
        <p:spPr>
          <a:xfrm>
            <a:off x="3152381" y="3068960"/>
            <a:ext cx="28392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가능</a:t>
            </a:r>
            <a:r>
              <a:rPr lang="en-US" altLang="ko-KR" sz="4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?</a:t>
            </a:r>
            <a:endParaRPr lang="ko-KR" altLang="en-US" sz="4400" spc="-15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D6AC89-7DC0-4AE7-AFB7-E65B23E576D7}"/>
              </a:ext>
            </a:extLst>
          </p:cNvPr>
          <p:cNvSpPr txBox="1"/>
          <p:nvPr/>
        </p:nvSpPr>
        <p:spPr>
          <a:xfrm>
            <a:off x="5220072" y="4653136"/>
            <a:ext cx="3492412" cy="1545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팀장 </a:t>
            </a:r>
            <a:r>
              <a:rPr lang="en-US" altLang="ko-KR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201758101 </a:t>
            </a:r>
            <a:r>
              <a:rPr lang="ko-KR" altLang="en-US" sz="16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배성규</a:t>
            </a:r>
            <a:endParaRPr lang="en-US" altLang="ko-KR" sz="16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팀 구성원 </a:t>
            </a:r>
            <a:r>
              <a:rPr lang="en-US" altLang="ko-KR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201858054 </a:t>
            </a: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박수빈</a:t>
            </a:r>
            <a:endParaRPr lang="en-US" altLang="ko-KR" sz="16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201858103 </a:t>
            </a: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김지윤</a:t>
            </a:r>
            <a:endParaRPr lang="en-US" altLang="ko-KR" sz="16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201858013 </a:t>
            </a:r>
            <a:r>
              <a:rPr lang="ko-KR" altLang="en-US" sz="16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김민석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3068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755576" y="1750170"/>
            <a:ext cx="8136904" cy="4246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3-3.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수정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3-3-1.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작성 시 입력했던 </a:t>
            </a:r>
            <a:r>
              <a:rPr lang="ko-KR" altLang="en-US" sz="14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비밀번호와 일치 시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수정 페이지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성공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수정 성공 시 수정한 게시글 페이지로 이동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       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테이블의 수정시간 업데이트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수정 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비어 있는 항목이 있습니다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.'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문구 출력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이어서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        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작성할 수 있게 페이지 이동은 없음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3-3-2. </a:t>
            </a:r>
            <a:r>
              <a:rPr lang="ko-KR" altLang="en-US" sz="1400" u="sng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비밀번호가 일치하지 않으면 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비밀번호가 일치하지 않습니다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.'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문구와 함께 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페이지로 이동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6" name="_x370078112">
            <a:extLst>
              <a:ext uri="{FF2B5EF4-FFF2-40B4-BE49-F238E27FC236}">
                <a16:creationId xmlns:a16="http://schemas.microsoft.com/office/drawing/2014/main" id="{762B92EE-F331-4C51-9A6D-5C8F56399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5BB6673-FFA9-4685-B111-38DD777F5999}"/>
              </a:ext>
            </a:extLst>
          </p:cNvPr>
          <p:cNvSpPr/>
          <p:nvPr/>
        </p:nvSpPr>
        <p:spPr>
          <a:xfrm>
            <a:off x="6813773" y="1464452"/>
            <a:ext cx="432049" cy="2690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061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827584" y="2060848"/>
            <a:ext cx="8029386" cy="3492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3-4.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삭제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3-4-1.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작성 시 입력했던 </a:t>
            </a:r>
            <a:r>
              <a:rPr lang="ko-KR" altLang="en-US" sz="1400" u="sng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비밀번호와 일치 시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삭제 후 게시글 목록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페이지로 이동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테이블 해당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튜플의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del_flag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false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에서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true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로 업데이트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3-4-2. </a:t>
            </a:r>
            <a:r>
              <a:rPr lang="ko-KR" altLang="en-US" sz="1400" u="sng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비밀번호가 일치하지 않으면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비밀번호가 일치하지 않습니다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.'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문구와 함께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페이지로 이동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6" name="_x370078112">
            <a:extLst>
              <a:ext uri="{FF2B5EF4-FFF2-40B4-BE49-F238E27FC236}">
                <a16:creationId xmlns:a16="http://schemas.microsoft.com/office/drawing/2014/main" id="{F7E36039-F59B-4D58-9AE4-4B73E7736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5F3E69E-E28D-45BD-B0C7-53CE51AB184D}"/>
              </a:ext>
            </a:extLst>
          </p:cNvPr>
          <p:cNvSpPr/>
          <p:nvPr/>
        </p:nvSpPr>
        <p:spPr>
          <a:xfrm>
            <a:off x="7198195" y="1464452"/>
            <a:ext cx="432049" cy="26906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7994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827584" y="1844824"/>
            <a:ext cx="8460432" cy="3892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3-5.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목록 및 검색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3-5-1. 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목록 </a:t>
            </a:r>
            <a:endParaRPr lang="en-US" altLang="ko-KR" sz="14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테이블의 </a:t>
            </a:r>
            <a:r>
              <a:rPr lang="en-US" altLang="ko-KR" sz="14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del_flag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가 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false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 </a:t>
            </a:r>
            <a:r>
              <a:rPr lang="ko-KR" altLang="en-US" sz="14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튜플만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목록에 제공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3-5-2. 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제목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/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내용으로 검색하여 게시글 조회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[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테이블에서 검색어를 포함하는 제목 또는 내용이 있는지 조회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3-5-2-1. </a:t>
            </a:r>
            <a:r>
              <a:rPr lang="ko-KR" altLang="en-US" sz="14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검색어를 포함하는 제목</a:t>
            </a:r>
            <a:r>
              <a:rPr lang="en-US" altLang="ko-KR" sz="14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/</a:t>
            </a:r>
            <a:r>
              <a:rPr lang="ko-KR" altLang="en-US" sz="14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내용의 게시글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있으면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게시글 목록에 제공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3-5-2-2.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없으면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비어 있는 게시글 목록 제공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5" name="_x370078112">
            <a:extLst>
              <a:ext uri="{FF2B5EF4-FFF2-40B4-BE49-F238E27FC236}">
                <a16:creationId xmlns:a16="http://schemas.microsoft.com/office/drawing/2014/main" id="{A3A248D3-D00A-4FCC-B7A5-C2D0DFD04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A9DFF886-5309-4BD7-9D89-C036CA80D7A0}"/>
              </a:ext>
            </a:extLst>
          </p:cNvPr>
          <p:cNvSpPr/>
          <p:nvPr/>
        </p:nvSpPr>
        <p:spPr>
          <a:xfrm>
            <a:off x="7164288" y="878572"/>
            <a:ext cx="864096" cy="3181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5162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2451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기대 효과 </a:t>
            </a:r>
            <a:r>
              <a:rPr lang="en-US" altLang="ko-KR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(1)</a:t>
            </a:r>
            <a:endParaRPr lang="ko-KR" altLang="en-US" sz="3200" spc="-15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AC5CB2-E38C-4BA9-B0C4-9BCE2B3FC14D}"/>
              </a:ext>
            </a:extLst>
          </p:cNvPr>
          <p:cNvSpPr txBox="1"/>
          <p:nvPr/>
        </p:nvSpPr>
        <p:spPr>
          <a:xfrm>
            <a:off x="755576" y="1844824"/>
            <a:ext cx="7835720" cy="3888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시스템 자동화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하나하나 조건을 찾지 않고 학업성적확인서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업로드하면 결과 조회 페이지를 보여준다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사용자의 졸업요건이 미달된 경우 부족한 졸업요건 리스트를 제공함으로써 사용자가 졸업 요건을 수기로 확인하는 것과 비교하여 </a:t>
            </a:r>
            <a:r>
              <a:rPr lang="ko-KR" altLang="en-US" sz="1400" dirty="0"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정확성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을 높이고 </a:t>
            </a:r>
            <a:r>
              <a:rPr lang="ko-KR" altLang="en-US" sz="1400" dirty="0"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시간 절약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을 할 수 있다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  <a:p>
            <a:pPr>
              <a:lnSpc>
                <a:spcPct val="200000"/>
              </a:lnSpc>
              <a:spcBef>
                <a:spcPts val="600"/>
              </a:spcBef>
            </a:pPr>
            <a:endParaRPr lang="ko-KR" altLang="en-US" sz="5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모든 학생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 사용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사용자는 </a:t>
            </a:r>
            <a:r>
              <a:rPr lang="ko-KR" altLang="en-US" sz="1400" dirty="0"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학번</a:t>
            </a:r>
            <a:r>
              <a:rPr lang="en-US" altLang="ko-KR" sz="1400" dirty="0"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학년에 상관없이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학업성적확인서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업로드하면 부족한 학점과 본인 학번에 맞는 졸업요건 리스트를 제공받을 수 있고 인기 있는 교양 추천을 받을 수 있으며 정보 공유 게시판을 이용할 수 있다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7252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2475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기대 효과 </a:t>
            </a:r>
            <a:r>
              <a:rPr lang="en-US" altLang="ko-KR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(2)</a:t>
            </a:r>
            <a:endParaRPr lang="ko-KR" altLang="en-US" sz="3200" spc="-15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3540C-E595-4749-83A3-1C025103EBC2}"/>
              </a:ext>
            </a:extLst>
          </p:cNvPr>
          <p:cNvSpPr txBox="1"/>
          <p:nvPr/>
        </p:nvSpPr>
        <p:spPr>
          <a:xfrm>
            <a:off x="719572" y="1700808"/>
            <a:ext cx="7704856" cy="4273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주기적인 방문 효과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졸업 시즌에만 단발성으로 이용하는 것이 아닌 정보 공유 게시판 기능을 통해 </a:t>
            </a:r>
            <a:r>
              <a:rPr lang="ko-KR" altLang="en-US" sz="1400" u="sng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다양한 학사 정보와 수강신청</a:t>
            </a:r>
            <a:r>
              <a:rPr lang="en-US" altLang="ko-KR" sz="1400" u="sng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u="sng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대체 조건 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등의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정보를 공유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하고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주기적으로 사이트에 방문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하게 한다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endParaRPr lang="ko-KR" altLang="en-US" sz="1000" dirty="0">
              <a:solidFill>
                <a:srgbClr val="404040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4.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직관적인 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UI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설계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학업성적확인서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업로드를 성공한다면 다음 페이지인 결과 조회 페이지의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UI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로 사용자의 졸업요건 확인 여부를 확인할 수 있도록 한다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파악하기 쉬운 보기 좋은 구조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통해 필요한 졸업요건이나 채우지 못한 필수 과목들의 조회 결과를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한눈에 파악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할 수 있게 해준다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8865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2475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기대 효과 </a:t>
            </a:r>
            <a:r>
              <a:rPr lang="en-US" altLang="ko-KR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(3)</a:t>
            </a:r>
            <a:endParaRPr lang="ko-KR" altLang="en-US" sz="3200" spc="-15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3540C-E595-4749-83A3-1C025103EBC2}"/>
              </a:ext>
            </a:extLst>
          </p:cNvPr>
          <p:cNvSpPr txBox="1"/>
          <p:nvPr/>
        </p:nvSpPr>
        <p:spPr>
          <a:xfrm>
            <a:off x="683568" y="1907974"/>
            <a:ext cx="7776864" cy="3042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5. </a:t>
            </a:r>
            <a:r>
              <a:rPr lang="ko-KR" altLang="en-US" dirty="0" err="1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교무팀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교무팀과 인터뷰를 진행한 결과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시즌에 문의가 집중적으로 발생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하고 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(2022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년 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월 기준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 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전체 졸업예정자 중 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37.05%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의 학생들이 졸업요건을 채우지 못하고 졸업이 취소되었다</a:t>
            </a:r>
            <a:r>
              <a:rPr lang="en-US" altLang="ko-KR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endParaRPr lang="en-US" altLang="ko-KR" sz="300" dirty="0">
              <a:solidFill>
                <a:srgbClr val="404040"/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spcBef>
                <a:spcPts val="600"/>
              </a:spcBef>
              <a:buFont typeface="여기어때 잘난체" panose="020B0600000101010101" pitchFamily="50" charset="-127"/>
              <a:buChar char="⇒"/>
            </a:pP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우리가 만드는 졸업요건 확인 시스템을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교무팀에서 사용할 의향이 있다는 답변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을 받았고 수기로 작성하여 확인하는 전과 달리 위 시스템이 도입되면 학생들이 본인의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졸업요건을 자동으로 확인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할 수 있고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</a:t>
            </a:r>
            <a:r>
              <a:rPr lang="ko-KR" altLang="en-US" sz="1400" dirty="0">
                <a:solidFill>
                  <a:srgbClr val="40404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할 수 있어서 </a:t>
            </a:r>
            <a:r>
              <a:rPr lang="ko-KR" altLang="en-US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교무팀의 부담을 덜어내는 기대 효과가 있다</a:t>
            </a:r>
            <a:r>
              <a:rPr lang="en-US" altLang="ko-KR" sz="1400" dirty="0">
                <a:solidFill>
                  <a:srgbClr val="404040"/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</a:t>
            </a:r>
            <a:endParaRPr lang="ko-KR" altLang="en-US" sz="1400" dirty="0">
              <a:solidFill>
                <a:srgbClr val="404040"/>
              </a:solidFill>
              <a:highlight>
                <a:srgbClr val="FFFFCD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7819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DDF06-8E4F-4846-8042-A9728BAC8688}"/>
              </a:ext>
            </a:extLst>
          </p:cNvPr>
          <p:cNvSpPr txBox="1"/>
          <p:nvPr/>
        </p:nvSpPr>
        <p:spPr>
          <a:xfrm>
            <a:off x="1298773" y="573120"/>
            <a:ext cx="1749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참고문헌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462F357-0715-48F1-8C79-D1324B7A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84" y="-159471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AC864EC-809A-4EF8-B0BE-70B7880828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280" y="-4641453"/>
            <a:ext cx="8721269" cy="45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0AC718-6BA9-4E1F-A9F3-CF6D4E83F17B}"/>
              </a:ext>
            </a:extLst>
          </p:cNvPr>
          <p:cNvSpPr txBox="1"/>
          <p:nvPr/>
        </p:nvSpPr>
        <p:spPr>
          <a:xfrm>
            <a:off x="911208" y="1700808"/>
            <a:ext cx="7321583" cy="475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[1]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이성구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 “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소프트웨어 공학 기본 원리”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홍릉과학출판사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2020.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[2]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한신대학교 학사공지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[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2022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년도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8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월 졸업예정자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"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졸업여부 셀프 테스트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"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제출 안내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[3]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국민대학교 소식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- [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졸업요건과 이수학점 확인하는 방법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[4] [React.JS]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강좌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12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편 </a:t>
            </a:r>
            <a:r>
              <a:rPr lang="en-US" altLang="ko-KR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axios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모듈을 통한 웹서버와의 통신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(AJAX)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알아보기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| VELOPERT.LOG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[5]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구글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애널리틱스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API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를 사용한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Flask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앱을 </a:t>
            </a:r>
            <a:r>
              <a:rPr lang="en-US" altLang="ko-KR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uWSGI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와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nginx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로 배포한 과정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| blog.rhostem.com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[6]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리액트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공식홈페이지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docs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[7]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리액트와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스프링 연동을 위한 과정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[8]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리액트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웹 프레임워크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 -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위키백과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우리 모두의 백과사전 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(wikipedia.org)</a:t>
            </a:r>
          </a:p>
          <a:p>
            <a:pPr>
              <a:lnSpc>
                <a:spcPct val="200000"/>
              </a:lnSpc>
            </a:pP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[9]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졸업가능</a:t>
            </a:r>
            <a:r>
              <a:rPr lang="en-US" altLang="ko-KR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? 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일정 </a:t>
            </a:r>
            <a:r>
              <a:rPr lang="ko-KR" altLang="en-US" sz="1400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노션</a:t>
            </a:r>
            <a:r>
              <a:rPr lang="ko-KR" altLang="en-US" sz="1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페이지</a:t>
            </a:r>
          </a:p>
          <a:p>
            <a:pPr>
              <a:lnSpc>
                <a:spcPct val="200000"/>
              </a:lnSpc>
            </a:pPr>
            <a:endParaRPr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200000"/>
              </a:lnSpc>
            </a:pPr>
            <a:endParaRPr lang="ko-KR" altLang="en-US" sz="1400" spc="-15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1383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13" y="3573016"/>
            <a:ext cx="1728184" cy="307777"/>
          </a:xfrm>
          <a:prstGeom prst="rect">
            <a:avLst/>
          </a:prstGeom>
          <a:solidFill>
            <a:srgbClr val="FFD5D5"/>
          </a:solidFill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itchFamily="50" charset="-127"/>
                <a:ea typeface="나눔스퀘어 Bold" pitchFamily="50" charset="-127"/>
              </a:defRPr>
            </a:lvl1pPr>
          </a:lstStyle>
          <a:p>
            <a:r>
              <a:rPr lang="ko-KR" altLang="en-US" sz="14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졸업가능</a:t>
            </a:r>
            <a:r>
              <a:rPr lang="en-US" altLang="ko-KR" sz="1400" b="1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A618E4-A51C-49C0-A467-9F215BA19FC2}"/>
              </a:ext>
            </a:extLst>
          </p:cNvPr>
          <p:cNvSpPr txBox="1"/>
          <p:nvPr/>
        </p:nvSpPr>
        <p:spPr>
          <a:xfrm>
            <a:off x="3316686" y="2636912"/>
            <a:ext cx="2510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감사합니다</a:t>
            </a:r>
            <a:r>
              <a:rPr lang="en-US" altLang="ko-KR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!</a:t>
            </a:r>
            <a:endParaRPr lang="ko-KR" altLang="en-US" sz="3600" spc="-15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674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DDF06-8E4F-4846-8042-A9728BAC8688}"/>
              </a:ext>
            </a:extLst>
          </p:cNvPr>
          <p:cNvSpPr txBox="1"/>
          <p:nvPr/>
        </p:nvSpPr>
        <p:spPr>
          <a:xfrm>
            <a:off x="1298773" y="573120"/>
            <a:ext cx="17491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관심주제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2345DDA9-712B-48DC-BE14-CB33DAAB76EB}"/>
              </a:ext>
            </a:extLst>
          </p:cNvPr>
          <p:cNvGrpSpPr/>
          <p:nvPr/>
        </p:nvGrpSpPr>
        <p:grpSpPr>
          <a:xfrm>
            <a:off x="1727684" y="3068960"/>
            <a:ext cx="5688632" cy="720080"/>
            <a:chOff x="1419072" y="1876183"/>
            <a:chExt cx="2193107" cy="33855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DCBA32D0-3EA7-4018-8348-3D97EC1B0093}"/>
                </a:ext>
              </a:extLst>
            </p:cNvPr>
            <p:cNvCxnSpPr/>
            <p:nvPr/>
          </p:nvCxnSpPr>
          <p:spPr>
            <a:xfrm>
              <a:off x="1419072" y="2214737"/>
              <a:ext cx="2193107" cy="0"/>
            </a:xfrm>
            <a:prstGeom prst="line">
              <a:avLst/>
            </a:prstGeom>
            <a:ln w="19050">
              <a:solidFill>
                <a:srgbClr val="C1E3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5BD8A4-6361-4EA6-9DA6-DDF13CCE0441}"/>
                </a:ext>
              </a:extLst>
            </p:cNvPr>
            <p:cNvSpPr txBox="1"/>
            <p:nvPr/>
          </p:nvSpPr>
          <p:spPr>
            <a:xfrm>
              <a:off x="1517298" y="1876183"/>
              <a:ext cx="1996654" cy="1450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indent="0" algn="ctr">
                <a:buNone/>
              </a:pPr>
              <a:r>
                <a:rPr lang="ko-KR" altLang="en-US" sz="3600" dirty="0">
                  <a:latin typeface="여기어때 잘난체" panose="020B0600000101010101" pitchFamily="50" charset="-127"/>
                  <a:ea typeface="여기어때 잘난체" panose="020B0600000101010101" pitchFamily="50" charset="-127"/>
                </a:rPr>
                <a:t>졸업 요건 조회 사이트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588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DDF06-8E4F-4846-8042-A9728BAC8688}"/>
              </a:ext>
            </a:extLst>
          </p:cNvPr>
          <p:cNvSpPr txBox="1"/>
          <p:nvPr/>
        </p:nvSpPr>
        <p:spPr>
          <a:xfrm>
            <a:off x="1298773" y="573120"/>
            <a:ext cx="4192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유스케이스</a:t>
            </a:r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다이어그램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462F357-0715-48F1-8C79-D1324B7A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84" y="-159471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70078112">
            <a:extLst>
              <a:ext uri="{FF2B5EF4-FFF2-40B4-BE49-F238E27FC236}">
                <a16:creationId xmlns:a16="http://schemas.microsoft.com/office/drawing/2014/main" id="{6B6ECA2A-752D-4AEB-A204-B7AE78858A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916832"/>
            <a:ext cx="6069012" cy="407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07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DDF06-8E4F-4846-8042-A9728BAC8688}"/>
              </a:ext>
            </a:extLst>
          </p:cNvPr>
          <p:cNvSpPr txBox="1"/>
          <p:nvPr/>
        </p:nvSpPr>
        <p:spPr>
          <a:xfrm>
            <a:off x="1298773" y="573120"/>
            <a:ext cx="2020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DB </a:t>
            </a:r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테이블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462F357-0715-48F1-8C79-D1324B7A6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5084" y="-159471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AC864EC-809A-4EF8-B0BE-70B7880828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3280" y="-4641453"/>
            <a:ext cx="8721269" cy="4594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370076960">
            <a:extLst>
              <a:ext uri="{FF2B5EF4-FFF2-40B4-BE49-F238E27FC236}">
                <a16:creationId xmlns:a16="http://schemas.microsoft.com/office/drawing/2014/main" id="{C05668C3-C37A-4D03-99FA-F75B4B70C6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56" y="1968711"/>
            <a:ext cx="7992888" cy="292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290622-1469-4A29-ABAE-3E7A4125C87B}"/>
              </a:ext>
            </a:extLst>
          </p:cNvPr>
          <p:cNvSpPr txBox="1"/>
          <p:nvPr/>
        </p:nvSpPr>
        <p:spPr>
          <a:xfrm>
            <a:off x="2465766" y="5085184"/>
            <a:ext cx="4212468" cy="47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학과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학번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전공필수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교양</a:t>
            </a:r>
            <a:r>
              <a: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E6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게시판</a:t>
            </a:r>
            <a:endParaRPr lang="en-US" altLang="ko-KR" sz="20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E6CD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5419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683568" y="2060848"/>
            <a:ext cx="8029386" cy="3568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600"/>
              </a:spcBef>
              <a:buAutoNum type="arabicPeriod"/>
            </a:pP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요건 확인 기능 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학업 성적 확인서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파일을 업로드 해서 졸업 요건을 확인할 수 있는 기능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교양 추천 기능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학생들이 많이 수강한 인기있는 교양 과목을 추천해주는 기능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7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sz="1700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논문 대체 과제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필수 과목 대체 요건 등의 정보를 확인할 수 있는 기능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9960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824608" y="1783219"/>
            <a:ext cx="8352928" cy="4330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요건 확인 기능 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1-1.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학업성적확인서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업로드 페이지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성공 시</a:t>
            </a:r>
            <a:r>
              <a:rPr lang="en-US" altLang="ko-KR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PDF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파일이 성공적으로 업로드 되어 읽었다면 결과 조회 페이지로 이동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PDF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파일 업로드 실패 또는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파일이 아닌 파일이 업로드 또는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PDF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파일 이지만 학업성적확인서가 아니면 안내 문구와 함께 업로드 페이지로 이동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1-2.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결과 조회 페이지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성공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만족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가능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!'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페이지 제공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불만족 시 부족한 졸업요건 리스트 제공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6" name="_x370078112">
            <a:extLst>
              <a:ext uri="{FF2B5EF4-FFF2-40B4-BE49-F238E27FC236}">
                <a16:creationId xmlns:a16="http://schemas.microsoft.com/office/drawing/2014/main" id="{BBB9168C-09D6-45EF-8A79-9CDF1B536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D2512C0F-AB69-4A9B-8FAE-130FED97192C}"/>
              </a:ext>
            </a:extLst>
          </p:cNvPr>
          <p:cNvSpPr/>
          <p:nvPr/>
        </p:nvSpPr>
        <p:spPr>
          <a:xfrm>
            <a:off x="6156176" y="492247"/>
            <a:ext cx="1021035" cy="66564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2141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935596" y="2329243"/>
            <a:ext cx="7272808" cy="219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 요건 확인 기능 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ko-KR" altLang="en-US" sz="1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1-3. [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추천 교양과목 카운트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-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CD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교양 테이블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에 해당 교양이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있을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카운트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 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씩 증가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-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없으면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해당 교양 이름이 관리자에게 알려지게끔 처리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   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교양 테이블에 추가하기 위함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방법은 고려해보기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 </a:t>
            </a:r>
          </a:p>
        </p:txBody>
      </p:sp>
      <p:pic>
        <p:nvPicPr>
          <p:cNvPr id="5" name="_x370078112">
            <a:extLst>
              <a:ext uri="{FF2B5EF4-FFF2-40B4-BE49-F238E27FC236}">
                <a16:creationId xmlns:a16="http://schemas.microsoft.com/office/drawing/2014/main" id="{56D5404C-2CEB-4CDA-B951-B21BC83E0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0777A5C-2B6B-4573-8EA3-6CC536B9C4B4}"/>
              </a:ext>
            </a:extLst>
          </p:cNvPr>
          <p:cNvSpPr/>
          <p:nvPr/>
        </p:nvSpPr>
        <p:spPr>
          <a:xfrm>
            <a:off x="6156176" y="492247"/>
            <a:ext cx="1021035" cy="66564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3578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827584" y="1772816"/>
            <a:ext cx="8029386" cy="3861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인기 교양 추천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accent2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2-1.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추천 교양 과목 조회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교양 테이블의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카운트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내림차순으로 정렬하여 추천 교양 페이지에 제공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3-1.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안내 글 포함 게시글 조회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3-1-1.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공지사항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안내 글 제공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조회할 때마다 게시글 테이블의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조회수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 1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씩 증가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pic>
        <p:nvPicPr>
          <p:cNvPr id="5" name="_x370078112">
            <a:extLst>
              <a:ext uri="{FF2B5EF4-FFF2-40B4-BE49-F238E27FC236}">
                <a16:creationId xmlns:a16="http://schemas.microsoft.com/office/drawing/2014/main" id="{E01B5E11-0CBC-4213-9723-E0E0F5B66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9DDAD6D-CE70-4801-B1EC-262DFA4FE4B6}"/>
              </a:ext>
            </a:extLst>
          </p:cNvPr>
          <p:cNvSpPr/>
          <p:nvPr/>
        </p:nvSpPr>
        <p:spPr>
          <a:xfrm>
            <a:off x="7164635" y="1932483"/>
            <a:ext cx="1295797" cy="66564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DACEA1D-44F1-42A4-B6FB-70F2A0A31DF0}"/>
              </a:ext>
            </a:extLst>
          </p:cNvPr>
          <p:cNvSpPr/>
          <p:nvPr/>
        </p:nvSpPr>
        <p:spPr>
          <a:xfrm>
            <a:off x="6124376" y="1159652"/>
            <a:ext cx="1111920" cy="3251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B91F8-A897-4BBB-BE55-4AD1F715E8D4}"/>
              </a:ext>
            </a:extLst>
          </p:cNvPr>
          <p:cNvSpPr/>
          <p:nvPr/>
        </p:nvSpPr>
        <p:spPr>
          <a:xfrm>
            <a:off x="6124375" y="1700808"/>
            <a:ext cx="607865" cy="24206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ECBBDF0-55BE-4B2A-A486-FC67AFCC0999}"/>
              </a:ext>
            </a:extLst>
          </p:cNvPr>
          <p:cNvSpPr/>
          <p:nvPr/>
        </p:nvSpPr>
        <p:spPr>
          <a:xfrm>
            <a:off x="3423866" y="2519239"/>
            <a:ext cx="165745" cy="159593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A5347F4-0095-40EC-86B4-C5EF26CD6E5A}"/>
              </a:ext>
            </a:extLst>
          </p:cNvPr>
          <p:cNvSpPr/>
          <p:nvPr/>
        </p:nvSpPr>
        <p:spPr>
          <a:xfrm>
            <a:off x="3923928" y="4456162"/>
            <a:ext cx="165745" cy="15959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0199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1BFA3F11-AAFC-4881-B1AE-F01B8CCD67E8}"/>
              </a:ext>
            </a:extLst>
          </p:cNvPr>
          <p:cNvSpPr txBox="1"/>
          <p:nvPr/>
        </p:nvSpPr>
        <p:spPr>
          <a:xfrm>
            <a:off x="1298773" y="573120"/>
            <a:ext cx="184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주요 기능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A8297F-C2F2-49D7-92E1-0B00069E01B6}"/>
              </a:ext>
            </a:extLst>
          </p:cNvPr>
          <p:cNvSpPr txBox="1"/>
          <p:nvPr/>
        </p:nvSpPr>
        <p:spPr>
          <a:xfrm>
            <a:off x="719078" y="1856823"/>
            <a:ext cx="8029386" cy="3492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DCB9"/>
                </a:highlight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졸업요건 게시판 기능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altLang="ko-KR" sz="1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DCB9"/>
              </a:highlight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3-2.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작성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3-2-1.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별도의 로그인 없이 제목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내용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작성자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비밀번호로만 게시글 작성 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(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비밀번호는 수정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/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삭제를 위함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</a:t>
            </a:r>
            <a:r>
              <a:rPr lang="ko-KR" altLang="en-US" sz="1400" dirty="0">
                <a:solidFill>
                  <a:srgbClr val="0000FF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성공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작성 성공 시 작성한 게시글 페이지로 이동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         [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관리자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]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테이블에 해당 게시글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튜플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추가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</a:t>
            </a:r>
            <a:r>
              <a:rPr lang="ko-KR" altLang="en-US" sz="1400" dirty="0">
                <a:solidFill>
                  <a:srgbClr val="FF0000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: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게시글 작성 실패 시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'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비어 있는 항목이 있습니다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.'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문구 출력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                            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사용자가 이어서 작성할 수 있게 페이지 이동은 없음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)</a:t>
            </a:r>
          </a:p>
        </p:txBody>
      </p:sp>
      <p:pic>
        <p:nvPicPr>
          <p:cNvPr id="6" name="_x370078112">
            <a:extLst>
              <a:ext uri="{FF2B5EF4-FFF2-40B4-BE49-F238E27FC236}">
                <a16:creationId xmlns:a16="http://schemas.microsoft.com/office/drawing/2014/main" id="{82E8F4DB-C73B-4AB4-A294-C59CACB577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492248"/>
            <a:ext cx="3168352" cy="2129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7F3CDA7-5C6F-44A9-BFCC-3BEB403478C7}"/>
              </a:ext>
            </a:extLst>
          </p:cNvPr>
          <p:cNvSpPr/>
          <p:nvPr/>
        </p:nvSpPr>
        <p:spPr>
          <a:xfrm>
            <a:off x="6444207" y="1473823"/>
            <a:ext cx="432049" cy="22698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68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1023</Words>
  <Application>Microsoft Office PowerPoint</Application>
  <PresentationFormat>화면 슬라이드 쇼(4:3)</PresentationFormat>
  <Paragraphs>137</Paragraphs>
  <Slides>17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Arial</vt:lpstr>
      <vt:lpstr>여기어때 잘난체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국도리</dc:creator>
  <cp:lastModifiedBy>김지윤</cp:lastModifiedBy>
  <cp:revision>343</cp:revision>
  <dcterms:created xsi:type="dcterms:W3CDTF">2018-08-08T00:11:21Z</dcterms:created>
  <dcterms:modified xsi:type="dcterms:W3CDTF">2022-05-02T15:13:28Z</dcterms:modified>
</cp:coreProperties>
</file>

<file path=docProps/thumbnail.jpeg>
</file>